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1" r:id="rId4"/>
    <p:sldId id="258" r:id="rId5"/>
    <p:sldId id="259" r:id="rId6"/>
    <p:sldId id="260" r:id="rId7"/>
    <p:sldId id="262" r:id="rId8"/>
    <p:sldId id="263" r:id="rId9"/>
    <p:sldId id="266" r:id="rId10"/>
    <p:sldId id="267" r:id="rId11"/>
    <p:sldId id="271" r:id="rId12"/>
    <p:sldId id="270"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64"/>
    <p:restoredTop sz="94694"/>
  </p:normalViewPr>
  <p:slideViewPr>
    <p:cSldViewPr snapToGrid="0" snapToObjects="1">
      <p:cViewPr varScale="1">
        <p:scale>
          <a:sx n="79" d="100"/>
          <a:sy n="79" d="100"/>
        </p:scale>
        <p:origin x="36"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‹Nr.›</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2/5/2022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6E417-E347-A246-9227-158698BD9ACD}"/>
              </a:ext>
            </a:extLst>
          </p:cNvPr>
          <p:cNvSpPr>
            <a:spLocks noGrp="1"/>
          </p:cNvSpPr>
          <p:nvPr>
            <p:ph type="ctrTitle"/>
          </p:nvPr>
        </p:nvSpPr>
        <p:spPr/>
        <p:txBody>
          <a:bodyPr/>
          <a:lstStyle/>
          <a:p>
            <a:r>
              <a:rPr lang="en-US" dirty="0"/>
              <a:t>Object Detection in an Urban Environment</a:t>
            </a:r>
          </a:p>
        </p:txBody>
      </p:sp>
      <p:sp>
        <p:nvSpPr>
          <p:cNvPr id="3" name="Subtitle 2">
            <a:extLst>
              <a:ext uri="{FF2B5EF4-FFF2-40B4-BE49-F238E27FC236}">
                <a16:creationId xmlns:a16="http://schemas.microsoft.com/office/drawing/2014/main" id="{E70A25A2-E5A7-2840-B13F-482F1710E128}"/>
              </a:ext>
            </a:extLst>
          </p:cNvPr>
          <p:cNvSpPr>
            <a:spLocks noGrp="1"/>
          </p:cNvSpPr>
          <p:nvPr>
            <p:ph type="subTitle" idx="1"/>
          </p:nvPr>
        </p:nvSpPr>
        <p:spPr/>
        <p:txBody>
          <a:bodyPr/>
          <a:lstStyle/>
          <a:p>
            <a:r>
              <a:rPr lang="en-US" dirty="0"/>
              <a:t>Andres </a:t>
            </a:r>
            <a:r>
              <a:rPr lang="en-US" dirty="0" err="1"/>
              <a:t>Murube</a:t>
            </a:r>
            <a:r>
              <a:rPr lang="en-US" dirty="0"/>
              <a:t> Lindahl</a:t>
            </a:r>
          </a:p>
          <a:p>
            <a:r>
              <a:rPr lang="en-US" dirty="0"/>
              <a:t>2022/02/05</a:t>
            </a:r>
          </a:p>
        </p:txBody>
      </p:sp>
    </p:spTree>
    <p:extLst>
      <p:ext uri="{BB962C8B-B14F-4D97-AF65-F5344CB8AC3E}">
        <p14:creationId xmlns:p14="http://schemas.microsoft.com/office/powerpoint/2010/main" val="30564677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7C571-012D-404F-8B40-6867118D0AAE}"/>
              </a:ext>
            </a:extLst>
          </p:cNvPr>
          <p:cNvSpPr>
            <a:spLocks noGrp="1"/>
          </p:cNvSpPr>
          <p:nvPr>
            <p:ph type="title"/>
          </p:nvPr>
        </p:nvSpPr>
        <p:spPr>
          <a:xfrm>
            <a:off x="677334" y="609600"/>
            <a:ext cx="7170056" cy="663615"/>
          </a:xfrm>
        </p:spPr>
        <p:txBody>
          <a:bodyPr>
            <a:normAutofit fontScale="90000"/>
          </a:bodyPr>
          <a:lstStyle/>
          <a:p>
            <a:r>
              <a:rPr lang="en-US" sz="2800" dirty="0"/>
              <a:t>Training of Optimized Model: Evolution of Loss</a:t>
            </a:r>
          </a:p>
        </p:txBody>
      </p:sp>
      <p:pic>
        <p:nvPicPr>
          <p:cNvPr id="4" name="Grafik 3">
            <a:extLst>
              <a:ext uri="{FF2B5EF4-FFF2-40B4-BE49-F238E27FC236}">
                <a16:creationId xmlns:a16="http://schemas.microsoft.com/office/drawing/2014/main" id="{6D15AA95-C2ED-4A42-9D94-09002B481571}"/>
              </a:ext>
            </a:extLst>
          </p:cNvPr>
          <p:cNvPicPr>
            <a:picLocks noChangeAspect="1"/>
          </p:cNvPicPr>
          <p:nvPr/>
        </p:nvPicPr>
        <p:blipFill>
          <a:blip r:embed="rId2"/>
          <a:stretch>
            <a:fillRect/>
          </a:stretch>
        </p:blipFill>
        <p:spPr>
          <a:xfrm>
            <a:off x="677334" y="1345564"/>
            <a:ext cx="8664515" cy="4852800"/>
          </a:xfrm>
          <a:prstGeom prst="rect">
            <a:avLst/>
          </a:prstGeom>
        </p:spPr>
      </p:pic>
      <p:pic>
        <p:nvPicPr>
          <p:cNvPr id="6" name="Grafik 5">
            <a:extLst>
              <a:ext uri="{FF2B5EF4-FFF2-40B4-BE49-F238E27FC236}">
                <a16:creationId xmlns:a16="http://schemas.microsoft.com/office/drawing/2014/main" id="{B3B06AC4-C65C-401A-BA26-EA4BF3B7DBDB}"/>
              </a:ext>
            </a:extLst>
          </p:cNvPr>
          <p:cNvPicPr>
            <a:picLocks noChangeAspect="1"/>
          </p:cNvPicPr>
          <p:nvPr/>
        </p:nvPicPr>
        <p:blipFill rotWithShape="1">
          <a:blip r:embed="rId3"/>
          <a:srcRect t="5842" b="7601"/>
          <a:stretch/>
        </p:blipFill>
        <p:spPr>
          <a:xfrm>
            <a:off x="6347323" y="3885213"/>
            <a:ext cx="2946401" cy="2188796"/>
          </a:xfrm>
          <a:prstGeom prst="rect">
            <a:avLst/>
          </a:prstGeom>
        </p:spPr>
      </p:pic>
      <p:sp>
        <p:nvSpPr>
          <p:cNvPr id="18" name="Rectangle 9">
            <a:extLst>
              <a:ext uri="{FF2B5EF4-FFF2-40B4-BE49-F238E27FC236}">
                <a16:creationId xmlns:a16="http://schemas.microsoft.com/office/drawing/2014/main" id="{19065FA5-8EDB-4394-9E4C-174A9519D256}"/>
              </a:ext>
            </a:extLst>
          </p:cNvPr>
          <p:cNvSpPr/>
          <p:nvPr/>
        </p:nvSpPr>
        <p:spPr>
          <a:xfrm>
            <a:off x="0" y="6146358"/>
            <a:ext cx="12192000" cy="3737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The model training convergence has significantly improved </a:t>
            </a:r>
            <a:endParaRPr lang="en-US" dirty="0"/>
          </a:p>
        </p:txBody>
      </p:sp>
      <p:pic>
        <p:nvPicPr>
          <p:cNvPr id="9" name="Grafik 8">
            <a:extLst>
              <a:ext uri="{FF2B5EF4-FFF2-40B4-BE49-F238E27FC236}">
                <a16:creationId xmlns:a16="http://schemas.microsoft.com/office/drawing/2014/main" id="{744A000D-4877-4496-B8DB-CCB93DEB8919}"/>
              </a:ext>
            </a:extLst>
          </p:cNvPr>
          <p:cNvPicPr>
            <a:picLocks noChangeAspect="1"/>
          </p:cNvPicPr>
          <p:nvPr/>
        </p:nvPicPr>
        <p:blipFill>
          <a:blip r:embed="rId4"/>
          <a:stretch>
            <a:fillRect/>
          </a:stretch>
        </p:blipFill>
        <p:spPr>
          <a:xfrm>
            <a:off x="7919833" y="51848"/>
            <a:ext cx="4198699" cy="1293716"/>
          </a:xfrm>
          <a:prstGeom prst="rect">
            <a:avLst/>
          </a:prstGeom>
        </p:spPr>
      </p:pic>
    </p:spTree>
    <p:extLst>
      <p:ext uri="{BB962C8B-B14F-4D97-AF65-F5344CB8AC3E}">
        <p14:creationId xmlns:p14="http://schemas.microsoft.com/office/powerpoint/2010/main" val="2305956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830FA3-19C8-427C-AA2A-5109010425C7}"/>
              </a:ext>
            </a:extLst>
          </p:cNvPr>
          <p:cNvSpPr>
            <a:spLocks noGrp="1"/>
          </p:cNvSpPr>
          <p:nvPr>
            <p:ph type="title"/>
          </p:nvPr>
        </p:nvSpPr>
        <p:spPr>
          <a:xfrm>
            <a:off x="5536734" y="609600"/>
            <a:ext cx="3737268" cy="1320800"/>
          </a:xfrm>
        </p:spPr>
        <p:txBody>
          <a:bodyPr>
            <a:normAutofit/>
          </a:bodyPr>
          <a:lstStyle/>
          <a:p>
            <a:r>
              <a:rPr lang="de-DE" dirty="0"/>
              <a:t>Further Possible </a:t>
            </a:r>
            <a:r>
              <a:rPr lang="de-DE" dirty="0" err="1"/>
              <a:t>Improvements</a:t>
            </a:r>
            <a:r>
              <a:rPr lang="de-DE" dirty="0"/>
              <a:t> </a:t>
            </a:r>
          </a:p>
        </p:txBody>
      </p:sp>
      <p:sp>
        <p:nvSpPr>
          <p:cNvPr id="3" name="Inhaltsplatzhalter 2">
            <a:extLst>
              <a:ext uri="{FF2B5EF4-FFF2-40B4-BE49-F238E27FC236}">
                <a16:creationId xmlns:a16="http://schemas.microsoft.com/office/drawing/2014/main" id="{0C904321-9DEE-47D7-8547-E2737E5CDCBF}"/>
              </a:ext>
            </a:extLst>
          </p:cNvPr>
          <p:cNvSpPr>
            <a:spLocks noGrp="1"/>
          </p:cNvSpPr>
          <p:nvPr>
            <p:ph idx="1"/>
          </p:nvPr>
        </p:nvSpPr>
        <p:spPr>
          <a:xfrm>
            <a:off x="5209563" y="2160589"/>
            <a:ext cx="4064439" cy="3880773"/>
          </a:xfrm>
        </p:spPr>
        <p:txBody>
          <a:bodyPr>
            <a:normAutofit/>
          </a:bodyPr>
          <a:lstStyle/>
          <a:p>
            <a:r>
              <a:rPr lang="de-DE" dirty="0"/>
              <a:t>Due </a:t>
            </a:r>
            <a:r>
              <a:rPr lang="de-DE" dirty="0" err="1"/>
              <a:t>to</a:t>
            </a:r>
            <a:r>
              <a:rPr lang="de-DE" dirty="0"/>
              <a:t> GPU time </a:t>
            </a:r>
            <a:r>
              <a:rPr lang="de-DE" dirty="0" err="1"/>
              <a:t>restrictions</a:t>
            </a:r>
            <a:r>
              <a:rPr lang="de-DE" dirty="0"/>
              <a:t> I </a:t>
            </a:r>
            <a:r>
              <a:rPr lang="de-DE" dirty="0" err="1"/>
              <a:t>could</a:t>
            </a:r>
            <a:r>
              <a:rPr lang="de-DE" dirty="0"/>
              <a:t> not perform </a:t>
            </a:r>
            <a:r>
              <a:rPr lang="de-DE" dirty="0" err="1"/>
              <a:t>the</a:t>
            </a:r>
            <a:r>
              <a:rPr lang="de-DE" dirty="0"/>
              <a:t> </a:t>
            </a:r>
            <a:r>
              <a:rPr lang="de-DE" dirty="0" err="1"/>
              <a:t>training</a:t>
            </a:r>
            <a:r>
              <a:rPr lang="de-DE" dirty="0"/>
              <a:t> </a:t>
            </a:r>
            <a:r>
              <a:rPr lang="de-DE" dirty="0" err="1"/>
              <a:t>for</a:t>
            </a:r>
            <a:r>
              <a:rPr lang="de-DE" dirty="0"/>
              <a:t> </a:t>
            </a:r>
            <a:r>
              <a:rPr lang="de-DE" dirty="0" err="1"/>
              <a:t>more</a:t>
            </a:r>
            <a:r>
              <a:rPr lang="de-DE" dirty="0"/>
              <a:t> </a:t>
            </a:r>
            <a:r>
              <a:rPr lang="de-DE" dirty="0" err="1"/>
              <a:t>than</a:t>
            </a:r>
            <a:r>
              <a:rPr lang="de-DE" dirty="0"/>
              <a:t> 5k </a:t>
            </a:r>
            <a:r>
              <a:rPr lang="de-DE" dirty="0" err="1"/>
              <a:t>epochs</a:t>
            </a:r>
            <a:r>
              <a:rPr lang="de-DE" dirty="0"/>
              <a:t>. </a:t>
            </a:r>
            <a:r>
              <a:rPr lang="de-DE" dirty="0" err="1"/>
              <a:t>Increase</a:t>
            </a:r>
            <a:r>
              <a:rPr lang="de-DE" dirty="0"/>
              <a:t> </a:t>
            </a:r>
            <a:r>
              <a:rPr lang="de-DE" dirty="0" err="1"/>
              <a:t>the</a:t>
            </a:r>
            <a:r>
              <a:rPr lang="de-DE" dirty="0"/>
              <a:t> </a:t>
            </a:r>
            <a:r>
              <a:rPr lang="de-DE" dirty="0" err="1"/>
              <a:t>values</a:t>
            </a:r>
            <a:r>
              <a:rPr lang="de-DE" dirty="0"/>
              <a:t> </a:t>
            </a:r>
            <a:r>
              <a:rPr lang="de-DE" dirty="0" err="1"/>
              <a:t>as</a:t>
            </a:r>
            <a:r>
              <a:rPr lang="de-DE" dirty="0"/>
              <a:t> </a:t>
            </a:r>
            <a:r>
              <a:rPr lang="de-DE" dirty="0" err="1"/>
              <a:t>originally</a:t>
            </a:r>
            <a:r>
              <a:rPr lang="de-DE" dirty="0"/>
              <a:t> </a:t>
            </a:r>
            <a:r>
              <a:rPr lang="de-DE" dirty="0" err="1"/>
              <a:t>configured</a:t>
            </a:r>
            <a:r>
              <a:rPr lang="de-DE" dirty="0"/>
              <a:t> </a:t>
            </a:r>
            <a:r>
              <a:rPr lang="de-DE" dirty="0" err="1"/>
              <a:t>would</a:t>
            </a:r>
            <a:r>
              <a:rPr lang="de-DE" dirty="0"/>
              <a:t> </a:t>
            </a:r>
            <a:r>
              <a:rPr lang="de-DE" dirty="0" err="1"/>
              <a:t>improve</a:t>
            </a:r>
            <a:r>
              <a:rPr lang="de-DE" dirty="0"/>
              <a:t> </a:t>
            </a:r>
            <a:r>
              <a:rPr lang="de-DE" dirty="0" err="1"/>
              <a:t>the</a:t>
            </a:r>
            <a:r>
              <a:rPr lang="de-DE" dirty="0"/>
              <a:t> </a:t>
            </a:r>
            <a:r>
              <a:rPr lang="de-DE" dirty="0" err="1"/>
              <a:t>performance</a:t>
            </a:r>
            <a:r>
              <a:rPr lang="de-DE" dirty="0"/>
              <a:t> </a:t>
            </a:r>
            <a:r>
              <a:rPr lang="de-DE" dirty="0" err="1"/>
              <a:t>of</a:t>
            </a:r>
            <a:r>
              <a:rPr lang="de-DE" dirty="0"/>
              <a:t> </a:t>
            </a:r>
            <a:r>
              <a:rPr lang="de-DE" dirty="0" err="1"/>
              <a:t>the</a:t>
            </a:r>
            <a:r>
              <a:rPr lang="de-DE" dirty="0"/>
              <a:t> </a:t>
            </a:r>
            <a:r>
              <a:rPr lang="de-DE" dirty="0" err="1"/>
              <a:t>model</a:t>
            </a:r>
            <a:endParaRPr lang="de-DE" dirty="0"/>
          </a:p>
          <a:p>
            <a:r>
              <a:rPr lang="de-DE" dirty="0"/>
              <a:t>In </a:t>
            </a:r>
            <a:r>
              <a:rPr lang="de-DE" dirty="0" err="1"/>
              <a:t>the</a:t>
            </a:r>
            <a:r>
              <a:rPr lang="de-DE" dirty="0"/>
              <a:t> </a:t>
            </a:r>
            <a:r>
              <a:rPr lang="de-DE" dirty="0" err="1"/>
              <a:t>generated</a:t>
            </a:r>
            <a:r>
              <a:rPr lang="de-DE" dirty="0"/>
              <a:t> </a:t>
            </a:r>
            <a:r>
              <a:rPr lang="de-DE" dirty="0" err="1"/>
              <a:t>animations</a:t>
            </a:r>
            <a:r>
              <a:rPr lang="de-DE" dirty="0"/>
              <a:t>, </a:t>
            </a:r>
            <a:r>
              <a:rPr lang="de-DE" dirty="0" err="1"/>
              <a:t>it</a:t>
            </a:r>
            <a:r>
              <a:rPr lang="de-DE" dirty="0"/>
              <a:t> </a:t>
            </a:r>
            <a:r>
              <a:rPr lang="de-DE" dirty="0" err="1"/>
              <a:t>can</a:t>
            </a:r>
            <a:r>
              <a:rPr lang="de-DE" dirty="0"/>
              <a:t> </a:t>
            </a:r>
            <a:r>
              <a:rPr lang="de-DE" dirty="0" err="1"/>
              <a:t>be</a:t>
            </a:r>
            <a:r>
              <a:rPr lang="de-DE" dirty="0"/>
              <a:t> </a:t>
            </a:r>
            <a:r>
              <a:rPr lang="de-DE" dirty="0" err="1"/>
              <a:t>observed</a:t>
            </a:r>
            <a:r>
              <a:rPr lang="de-DE" dirty="0"/>
              <a:t> </a:t>
            </a:r>
            <a:r>
              <a:rPr lang="de-DE" dirty="0" err="1"/>
              <a:t>that</a:t>
            </a:r>
            <a:r>
              <a:rPr lang="de-DE" dirty="0"/>
              <a:t> </a:t>
            </a:r>
            <a:r>
              <a:rPr lang="de-DE" dirty="0" err="1"/>
              <a:t>the</a:t>
            </a:r>
            <a:r>
              <a:rPr lang="de-DE" dirty="0"/>
              <a:t> non-</a:t>
            </a:r>
            <a:r>
              <a:rPr lang="de-DE" dirty="0" err="1"/>
              <a:t>max</a:t>
            </a:r>
            <a:r>
              <a:rPr lang="de-DE" dirty="0"/>
              <a:t> </a:t>
            </a:r>
            <a:r>
              <a:rPr lang="de-DE" dirty="0" err="1"/>
              <a:t>suppression</a:t>
            </a:r>
            <a:r>
              <a:rPr lang="de-DE" dirty="0"/>
              <a:t> </a:t>
            </a:r>
            <a:r>
              <a:rPr lang="de-DE" dirty="0" err="1"/>
              <a:t>value</a:t>
            </a:r>
            <a:r>
              <a:rPr lang="de-DE" dirty="0"/>
              <a:t> was </a:t>
            </a:r>
            <a:r>
              <a:rPr lang="de-DE" dirty="0" err="1"/>
              <a:t>set</a:t>
            </a:r>
            <a:r>
              <a:rPr lang="de-DE" dirty="0"/>
              <a:t> </a:t>
            </a:r>
            <a:r>
              <a:rPr lang="de-DE" dirty="0" err="1"/>
              <a:t>too</a:t>
            </a:r>
            <a:r>
              <a:rPr lang="de-DE" dirty="0"/>
              <a:t> </a:t>
            </a:r>
            <a:r>
              <a:rPr lang="de-DE" dirty="0" err="1"/>
              <a:t>low</a:t>
            </a:r>
            <a:r>
              <a:rPr lang="de-DE" dirty="0"/>
              <a:t> (1e-8). </a:t>
            </a:r>
            <a:r>
              <a:rPr lang="de-DE" dirty="0" err="1"/>
              <a:t>Increasing</a:t>
            </a:r>
            <a:r>
              <a:rPr lang="de-DE" dirty="0"/>
              <a:t> </a:t>
            </a:r>
            <a:r>
              <a:rPr lang="de-DE" dirty="0" err="1"/>
              <a:t>this</a:t>
            </a:r>
            <a:r>
              <a:rPr lang="de-DE" dirty="0"/>
              <a:t> </a:t>
            </a:r>
            <a:r>
              <a:rPr lang="de-DE" dirty="0" err="1"/>
              <a:t>value</a:t>
            </a:r>
            <a:r>
              <a:rPr lang="de-DE" dirty="0"/>
              <a:t> </a:t>
            </a:r>
            <a:r>
              <a:rPr lang="de-DE" dirty="0" err="1"/>
              <a:t>to</a:t>
            </a:r>
            <a:r>
              <a:rPr lang="de-DE" dirty="0"/>
              <a:t> ~0.2 </a:t>
            </a:r>
            <a:r>
              <a:rPr lang="de-DE" dirty="0" err="1"/>
              <a:t>would</a:t>
            </a:r>
            <a:r>
              <a:rPr lang="de-DE" dirty="0"/>
              <a:t> </a:t>
            </a:r>
            <a:r>
              <a:rPr lang="de-DE" dirty="0" err="1"/>
              <a:t>reduce</a:t>
            </a:r>
            <a:r>
              <a:rPr lang="de-DE" dirty="0"/>
              <a:t> </a:t>
            </a:r>
            <a:r>
              <a:rPr lang="de-DE" dirty="0" err="1"/>
              <a:t>the</a:t>
            </a:r>
            <a:r>
              <a:rPr lang="de-DE" dirty="0"/>
              <a:t> </a:t>
            </a:r>
            <a:r>
              <a:rPr lang="de-DE" dirty="0" err="1"/>
              <a:t>number</a:t>
            </a:r>
            <a:r>
              <a:rPr lang="de-DE" dirty="0"/>
              <a:t> </a:t>
            </a:r>
            <a:r>
              <a:rPr lang="de-DE" dirty="0" err="1"/>
              <a:t>of</a:t>
            </a:r>
            <a:r>
              <a:rPr lang="de-DE" dirty="0"/>
              <a:t> </a:t>
            </a:r>
            <a:r>
              <a:rPr lang="de-DE" dirty="0" err="1"/>
              <a:t>windows</a:t>
            </a:r>
            <a:r>
              <a:rPr lang="de-DE" dirty="0"/>
              <a:t> </a:t>
            </a:r>
            <a:r>
              <a:rPr lang="de-DE" dirty="0" err="1"/>
              <a:t>significantly</a:t>
            </a:r>
            <a:r>
              <a:rPr lang="de-DE" dirty="0"/>
              <a:t> </a:t>
            </a:r>
          </a:p>
          <a:p>
            <a:endParaRPr lang="de-DE" dirty="0"/>
          </a:p>
        </p:txBody>
      </p:sp>
      <p:pic>
        <p:nvPicPr>
          <p:cNvPr id="5" name="Grafik 4">
            <a:extLst>
              <a:ext uri="{FF2B5EF4-FFF2-40B4-BE49-F238E27FC236}">
                <a16:creationId xmlns:a16="http://schemas.microsoft.com/office/drawing/2014/main" id="{1422F08A-F0E6-448C-8544-E7D8A05FFCB2}"/>
              </a:ext>
            </a:extLst>
          </p:cNvPr>
          <p:cNvPicPr>
            <a:picLocks noChangeAspect="1"/>
          </p:cNvPicPr>
          <p:nvPr/>
        </p:nvPicPr>
        <p:blipFill rotWithShape="1">
          <a:blip r:embed="rId2"/>
          <a:srcRect l="11207" r="37857" b="1"/>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8"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100362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6" name="Picture 5" descr="Programming data on computer monitor">
            <a:extLst>
              <a:ext uri="{FF2B5EF4-FFF2-40B4-BE49-F238E27FC236}">
                <a16:creationId xmlns:a16="http://schemas.microsoft.com/office/drawing/2014/main" id="{79318563-5C65-49F1-8A16-CD701D268FD0}"/>
              </a:ext>
            </a:extLst>
          </p:cNvPr>
          <p:cNvPicPr>
            <a:picLocks noChangeAspect="1"/>
          </p:cNvPicPr>
          <p:nvPr/>
        </p:nvPicPr>
        <p:blipFill rotWithShape="1">
          <a:blip r:embed="rId2"/>
          <a:srcRect l="21063" r="1828" b="-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el 1">
            <a:extLst>
              <a:ext uri="{FF2B5EF4-FFF2-40B4-BE49-F238E27FC236}">
                <a16:creationId xmlns:a16="http://schemas.microsoft.com/office/drawing/2014/main" id="{5D2156A6-7FF7-4293-A271-021CE0EC112C}"/>
              </a:ext>
            </a:extLst>
          </p:cNvPr>
          <p:cNvSpPr>
            <a:spLocks noGrp="1"/>
          </p:cNvSpPr>
          <p:nvPr>
            <p:ph type="title"/>
          </p:nvPr>
        </p:nvSpPr>
        <p:spPr>
          <a:xfrm>
            <a:off x="668867" y="1678666"/>
            <a:ext cx="4088190" cy="2369093"/>
          </a:xfrm>
        </p:spPr>
        <p:txBody>
          <a:bodyPr vert="horz" lIns="91440" tIns="45720" rIns="91440" bIns="45720" rtlCol="0" anchor="b">
            <a:normAutofit/>
          </a:bodyPr>
          <a:lstStyle/>
          <a:p>
            <a:pPr algn="r"/>
            <a:r>
              <a:rPr lang="en-US" sz="4800"/>
              <a:t>Backup</a:t>
            </a:r>
          </a:p>
        </p:txBody>
      </p:sp>
      <p:cxnSp>
        <p:nvCxnSpPr>
          <p:cNvPr id="22" name="Straight Connector 21">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8"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6034057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D11ECC6-8551-4768-8DFD-CD41AF420A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1"/>
            <a:ext cx="12192000" cy="2285999"/>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6" name="Group 15">
            <a:extLst>
              <a:ext uri="{FF2B5EF4-FFF2-40B4-BE49-F238E27FC236}">
                <a16:creationId xmlns:a16="http://schemas.microsoft.com/office/drawing/2014/main" id="{93657592-CA60-4F45-B1A0-88AA7724208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25267" y="-8467"/>
            <a:ext cx="4766733" cy="6866467"/>
            <a:chOff x="7425267" y="-8467"/>
            <a:chExt cx="4766733" cy="6866467"/>
          </a:xfrm>
        </p:grpSpPr>
        <p:cxnSp>
          <p:nvCxnSpPr>
            <p:cNvPr id="17" name="Straight Connector 16">
              <a:extLst>
                <a:ext uri="{FF2B5EF4-FFF2-40B4-BE49-F238E27FC236}">
                  <a16:creationId xmlns:a16="http://schemas.microsoft.com/office/drawing/2014/main" id="{6F47E2B4-7DA9-4312-A1F0-C48388B236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196547" y="4572001"/>
              <a:ext cx="393665" cy="2285999"/>
            </a:xfrm>
            <a:prstGeom prst="line">
              <a:avLst/>
            </a:prstGeom>
            <a:ln w="9525">
              <a:solidFill>
                <a:srgbClr val="BFBFBF">
                  <a:alpha val="70000"/>
                </a:srgb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35B274F7-039F-4BFC-AA98-B51B1D6CB6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7425267" y="4572001"/>
              <a:ext cx="3383073" cy="2285999"/>
            </a:xfrm>
            <a:prstGeom prst="line">
              <a:avLst/>
            </a:prstGeom>
            <a:ln w="9525">
              <a:solidFill>
                <a:srgbClr val="BFBFBF">
                  <a:alpha val="69804"/>
                </a:srgbClr>
              </a:solidFill>
            </a:ln>
          </p:spPr>
          <p:style>
            <a:lnRef idx="2">
              <a:schemeClr val="accent1"/>
            </a:lnRef>
            <a:fillRef idx="0">
              <a:schemeClr val="accent1"/>
            </a:fillRef>
            <a:effectRef idx="1">
              <a:schemeClr val="accent1"/>
            </a:effectRef>
            <a:fontRef idx="minor">
              <a:schemeClr val="tx1"/>
            </a:fontRef>
          </p:style>
        </p:cxnSp>
        <p:sp>
          <p:nvSpPr>
            <p:cNvPr id="19" name="Rectangle 23">
              <a:extLst>
                <a:ext uri="{FF2B5EF4-FFF2-40B4-BE49-F238E27FC236}">
                  <a16:creationId xmlns:a16="http://schemas.microsoft.com/office/drawing/2014/main" id="{11A31103-C703-46C9-9D26-497A1ACD5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5">
              <a:extLst>
                <a:ext uri="{FF2B5EF4-FFF2-40B4-BE49-F238E27FC236}">
                  <a16:creationId xmlns:a16="http://schemas.microsoft.com/office/drawing/2014/main" id="{382F955F-FC22-44B8-BDCF-B77580323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1F567692-F087-479A-8931-BD2869C3E4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49B3E4CD-0738-4B9D-A14F-1E8694DDF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8">
              <a:extLst>
                <a:ext uri="{FF2B5EF4-FFF2-40B4-BE49-F238E27FC236}">
                  <a16:creationId xmlns:a16="http://schemas.microsoft.com/office/drawing/2014/main" id="{4753B851-AD90-4CCD-85D0-65AA6567DF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9">
              <a:extLst>
                <a:ext uri="{FF2B5EF4-FFF2-40B4-BE49-F238E27FC236}">
                  <a16:creationId xmlns:a16="http://schemas.microsoft.com/office/drawing/2014/main" id="{EBF14868-A190-4E21-9522-8977C474C9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Isosceles Triangle 24">
              <a:extLst>
                <a:ext uri="{FF2B5EF4-FFF2-40B4-BE49-F238E27FC236}">
                  <a16:creationId xmlns:a16="http://schemas.microsoft.com/office/drawing/2014/main" id="{BCBB4922-76EE-442B-A649-09873DCE79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7" name="Rectangle 26">
            <a:extLst>
              <a:ext uri="{FF2B5EF4-FFF2-40B4-BE49-F238E27FC236}">
                <a16:creationId xmlns:a16="http://schemas.microsoft.com/office/drawing/2014/main" id="{8E2EB503-A017-4457-A105-53638C97D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fik 8">
            <a:extLst>
              <a:ext uri="{FF2B5EF4-FFF2-40B4-BE49-F238E27FC236}">
                <a16:creationId xmlns:a16="http://schemas.microsoft.com/office/drawing/2014/main" id="{D3CC7628-67B3-4D47-8836-F7E467796542}"/>
              </a:ext>
            </a:extLst>
          </p:cNvPr>
          <p:cNvPicPr>
            <a:picLocks noChangeAspect="1"/>
          </p:cNvPicPr>
          <p:nvPr/>
        </p:nvPicPr>
        <p:blipFill>
          <a:blip r:embed="rId2"/>
          <a:stretch>
            <a:fillRect/>
          </a:stretch>
        </p:blipFill>
        <p:spPr>
          <a:xfrm>
            <a:off x="643466" y="1451303"/>
            <a:ext cx="3420534" cy="1838537"/>
          </a:xfrm>
          <a:prstGeom prst="rect">
            <a:avLst/>
          </a:prstGeom>
        </p:spPr>
      </p:pic>
      <p:pic>
        <p:nvPicPr>
          <p:cNvPr id="7" name="Grafik 6">
            <a:extLst>
              <a:ext uri="{FF2B5EF4-FFF2-40B4-BE49-F238E27FC236}">
                <a16:creationId xmlns:a16="http://schemas.microsoft.com/office/drawing/2014/main" id="{A179AB54-D999-417B-BC1E-49584C90D74E}"/>
              </a:ext>
            </a:extLst>
          </p:cNvPr>
          <p:cNvPicPr>
            <a:picLocks noChangeAspect="1"/>
          </p:cNvPicPr>
          <p:nvPr/>
        </p:nvPicPr>
        <p:blipFill>
          <a:blip r:embed="rId3"/>
          <a:stretch>
            <a:fillRect/>
          </a:stretch>
        </p:blipFill>
        <p:spPr>
          <a:xfrm>
            <a:off x="4390490" y="1176715"/>
            <a:ext cx="3411020" cy="2387713"/>
          </a:xfrm>
          <a:prstGeom prst="rect">
            <a:avLst/>
          </a:prstGeom>
        </p:spPr>
      </p:pic>
      <p:pic>
        <p:nvPicPr>
          <p:cNvPr id="5" name="Grafik 4">
            <a:extLst>
              <a:ext uri="{FF2B5EF4-FFF2-40B4-BE49-F238E27FC236}">
                <a16:creationId xmlns:a16="http://schemas.microsoft.com/office/drawing/2014/main" id="{F34153D6-57D7-4B3E-A13B-D95228CF17AE}"/>
              </a:ext>
            </a:extLst>
          </p:cNvPr>
          <p:cNvPicPr>
            <a:picLocks noChangeAspect="1"/>
          </p:cNvPicPr>
          <p:nvPr/>
        </p:nvPicPr>
        <p:blipFill>
          <a:blip r:embed="rId4"/>
          <a:stretch>
            <a:fillRect/>
          </a:stretch>
        </p:blipFill>
        <p:spPr>
          <a:xfrm>
            <a:off x="8128001" y="1179320"/>
            <a:ext cx="3415776" cy="2382503"/>
          </a:xfrm>
          <a:prstGeom prst="rect">
            <a:avLst/>
          </a:prstGeom>
        </p:spPr>
      </p:pic>
      <p:sp>
        <p:nvSpPr>
          <p:cNvPr id="3" name="Inhaltsplatzhalter 2">
            <a:extLst>
              <a:ext uri="{FF2B5EF4-FFF2-40B4-BE49-F238E27FC236}">
                <a16:creationId xmlns:a16="http://schemas.microsoft.com/office/drawing/2014/main" id="{981E517A-8619-4485-A6E3-5F01F4DAB811}"/>
              </a:ext>
            </a:extLst>
          </p:cNvPr>
          <p:cNvSpPr>
            <a:spLocks noGrp="1"/>
          </p:cNvSpPr>
          <p:nvPr>
            <p:ph idx="1"/>
          </p:nvPr>
        </p:nvSpPr>
        <p:spPr>
          <a:xfrm>
            <a:off x="5268685" y="4814595"/>
            <a:ext cx="4531807" cy="1563899"/>
          </a:xfrm>
        </p:spPr>
        <p:txBody>
          <a:bodyPr anchor="ctr">
            <a:normAutofit/>
          </a:bodyPr>
          <a:lstStyle/>
          <a:p>
            <a:pPr marL="0" indent="0">
              <a:buNone/>
            </a:pPr>
            <a:r>
              <a:rPr lang="de-DE">
                <a:solidFill>
                  <a:srgbClr val="FFFFFF"/>
                </a:solidFill>
              </a:rPr>
              <a:t>Evaluation was only possible at the end of the training as there were memory issues with the udacity workspace</a:t>
            </a:r>
          </a:p>
        </p:txBody>
      </p:sp>
      <p:sp>
        <p:nvSpPr>
          <p:cNvPr id="2" name="Titel 1">
            <a:extLst>
              <a:ext uri="{FF2B5EF4-FFF2-40B4-BE49-F238E27FC236}">
                <a16:creationId xmlns:a16="http://schemas.microsoft.com/office/drawing/2014/main" id="{3267EF3A-D3D7-4FFE-A9F4-0645C97661B7}"/>
              </a:ext>
            </a:extLst>
          </p:cNvPr>
          <p:cNvSpPr>
            <a:spLocks noGrp="1"/>
          </p:cNvSpPr>
          <p:nvPr>
            <p:ph type="title"/>
          </p:nvPr>
        </p:nvSpPr>
        <p:spPr>
          <a:xfrm>
            <a:off x="677334" y="4811501"/>
            <a:ext cx="4441743" cy="1563899"/>
          </a:xfrm>
        </p:spPr>
        <p:txBody>
          <a:bodyPr anchor="ctr">
            <a:normAutofit/>
          </a:bodyPr>
          <a:lstStyle/>
          <a:p>
            <a:pPr>
              <a:lnSpc>
                <a:spcPct val="90000"/>
              </a:lnSpc>
            </a:pPr>
            <a:r>
              <a:rPr lang="de-DE" sz="3300" err="1"/>
              <a:t>Optimized</a:t>
            </a:r>
            <a:r>
              <a:rPr lang="de-DE" sz="3300"/>
              <a:t> Model Evaluation - </a:t>
            </a:r>
            <a:r>
              <a:rPr lang="de-DE" sz="3300" err="1"/>
              <a:t>Tensorboard</a:t>
            </a:r>
            <a:endParaRPr lang="de-DE" sz="3300"/>
          </a:p>
        </p:txBody>
      </p:sp>
    </p:spTree>
    <p:extLst>
      <p:ext uri="{BB962C8B-B14F-4D97-AF65-F5344CB8AC3E}">
        <p14:creationId xmlns:p14="http://schemas.microsoft.com/office/powerpoint/2010/main" val="4169624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27FD5-F323-4C44-A4BC-561F04CB45D7}"/>
              </a:ext>
            </a:extLst>
          </p:cNvPr>
          <p:cNvSpPr>
            <a:spLocks noGrp="1"/>
          </p:cNvSpPr>
          <p:nvPr>
            <p:ph type="title"/>
          </p:nvPr>
        </p:nvSpPr>
        <p:spPr/>
        <p:txBody>
          <a:bodyPr/>
          <a:lstStyle/>
          <a:p>
            <a:r>
              <a:rPr lang="en-US" dirty="0"/>
              <a:t>Index</a:t>
            </a:r>
          </a:p>
        </p:txBody>
      </p:sp>
      <p:sp>
        <p:nvSpPr>
          <p:cNvPr id="3" name="Content Placeholder 2">
            <a:extLst>
              <a:ext uri="{FF2B5EF4-FFF2-40B4-BE49-F238E27FC236}">
                <a16:creationId xmlns:a16="http://schemas.microsoft.com/office/drawing/2014/main" id="{5310BC54-E364-E040-B196-75FC44E9CF9D}"/>
              </a:ext>
            </a:extLst>
          </p:cNvPr>
          <p:cNvSpPr>
            <a:spLocks noGrp="1"/>
          </p:cNvSpPr>
          <p:nvPr>
            <p:ph idx="1"/>
          </p:nvPr>
        </p:nvSpPr>
        <p:spPr/>
        <p:txBody>
          <a:bodyPr>
            <a:normAutofit fontScale="62500" lnSpcReduction="20000"/>
          </a:bodyPr>
          <a:lstStyle/>
          <a:p>
            <a:r>
              <a:rPr lang="en-US" b="1" dirty="0"/>
              <a:t>Project overview</a:t>
            </a:r>
          </a:p>
          <a:p>
            <a:r>
              <a:rPr lang="en-US" dirty="0"/>
              <a:t>This section should contain a brief description of the project and what we are trying to achieve. Why is object detection such an important component of self driving car systems?</a:t>
            </a:r>
          </a:p>
          <a:p>
            <a:r>
              <a:rPr lang="en-US" b="1" dirty="0"/>
              <a:t>Dataset</a:t>
            </a:r>
          </a:p>
          <a:p>
            <a:r>
              <a:rPr lang="en-US" b="1" dirty="0"/>
              <a:t>Dataset analysis</a:t>
            </a:r>
          </a:p>
          <a:p>
            <a:r>
              <a:rPr lang="en-US" dirty="0"/>
              <a:t>This section should contain a quantitative and qualitative description of the dataset. It should include images, charts and other visualizations.</a:t>
            </a:r>
          </a:p>
          <a:p>
            <a:r>
              <a:rPr lang="en-US" b="1" dirty="0"/>
              <a:t>Cross validation</a:t>
            </a:r>
          </a:p>
          <a:p>
            <a:r>
              <a:rPr lang="en-US" dirty="0"/>
              <a:t>This section should detail the cross validation strategy and justify your approach.</a:t>
            </a:r>
          </a:p>
          <a:p>
            <a:r>
              <a:rPr lang="en-US" b="1" dirty="0"/>
              <a:t>Training</a:t>
            </a:r>
          </a:p>
          <a:p>
            <a:r>
              <a:rPr lang="en-US" b="1" dirty="0"/>
              <a:t>Reference experiment</a:t>
            </a:r>
          </a:p>
          <a:p>
            <a:r>
              <a:rPr lang="en-US" dirty="0"/>
              <a:t>This section should detail the results of the reference experiment. It should includes training metrics and a detailed explanation of the algorithm's performances.</a:t>
            </a:r>
          </a:p>
          <a:p>
            <a:r>
              <a:rPr lang="en-US" b="1" dirty="0"/>
              <a:t>Improve on the reference</a:t>
            </a:r>
          </a:p>
          <a:p>
            <a:r>
              <a:rPr lang="en-US" dirty="0"/>
              <a:t>This section should highlight the different strategies you adopted to improve your model. It should contain relevant figures and details of your findings.</a:t>
            </a:r>
          </a:p>
          <a:p>
            <a:endParaRPr lang="en-US" dirty="0"/>
          </a:p>
        </p:txBody>
      </p:sp>
    </p:spTree>
    <p:extLst>
      <p:ext uri="{BB962C8B-B14F-4D97-AF65-F5344CB8AC3E}">
        <p14:creationId xmlns:p14="http://schemas.microsoft.com/office/powerpoint/2010/main" val="24075987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A31F0-F463-D541-B3B5-BBC49FCF4C11}"/>
              </a:ext>
            </a:extLst>
          </p:cNvPr>
          <p:cNvSpPr>
            <a:spLocks noGrp="1"/>
          </p:cNvSpPr>
          <p:nvPr>
            <p:ph type="title"/>
          </p:nvPr>
        </p:nvSpPr>
        <p:spPr>
          <a:xfrm>
            <a:off x="677334" y="609600"/>
            <a:ext cx="8596668" cy="662609"/>
          </a:xfrm>
        </p:spPr>
        <p:txBody>
          <a:bodyPr/>
          <a:lstStyle/>
          <a:p>
            <a:r>
              <a:rPr lang="en-US" dirty="0"/>
              <a:t>Project Overview</a:t>
            </a:r>
          </a:p>
        </p:txBody>
      </p:sp>
      <p:sp>
        <p:nvSpPr>
          <p:cNvPr id="3" name="Content Placeholder 2">
            <a:extLst>
              <a:ext uri="{FF2B5EF4-FFF2-40B4-BE49-F238E27FC236}">
                <a16:creationId xmlns:a16="http://schemas.microsoft.com/office/drawing/2014/main" id="{8B6B20BC-00A6-5A4C-95E4-084A01FB2340}"/>
              </a:ext>
            </a:extLst>
          </p:cNvPr>
          <p:cNvSpPr>
            <a:spLocks noGrp="1"/>
          </p:cNvSpPr>
          <p:nvPr>
            <p:ph idx="1"/>
          </p:nvPr>
        </p:nvSpPr>
        <p:spPr>
          <a:xfrm>
            <a:off x="677334" y="1272209"/>
            <a:ext cx="8596668" cy="4769153"/>
          </a:xfrm>
        </p:spPr>
        <p:txBody>
          <a:bodyPr/>
          <a:lstStyle/>
          <a:p>
            <a:r>
              <a:rPr lang="en-US" dirty="0"/>
              <a:t>The project goal is to use transfer learning techniques to accurately predict </a:t>
            </a:r>
          </a:p>
          <a:p>
            <a:pPr lvl="1"/>
            <a:r>
              <a:rPr lang="en-US" dirty="0"/>
              <a:t>vehicles, pedestrians and cyclists and </a:t>
            </a:r>
          </a:p>
          <a:p>
            <a:pPr lvl="1"/>
            <a:r>
              <a:rPr lang="en-US" dirty="0"/>
              <a:t>their position in the image </a:t>
            </a:r>
          </a:p>
          <a:p>
            <a:pPr marL="0" indent="0">
              <a:buNone/>
            </a:pPr>
            <a:r>
              <a:rPr lang="en-US" dirty="0"/>
              <a:t>in video scenes that have been recorded.</a:t>
            </a:r>
          </a:p>
          <a:p>
            <a:r>
              <a:rPr lang="en-US" dirty="0"/>
              <a:t>This task is crucial in self-driving vehicles to ensure the correct and safe trajectory planning of the </a:t>
            </a:r>
            <a:r>
              <a:rPr lang="en-US"/>
              <a:t>ego vehicle</a:t>
            </a:r>
          </a:p>
          <a:p>
            <a:endParaRPr lang="en-US" dirty="0"/>
          </a:p>
        </p:txBody>
      </p:sp>
    </p:spTree>
    <p:extLst>
      <p:ext uri="{BB962C8B-B14F-4D97-AF65-F5344CB8AC3E}">
        <p14:creationId xmlns:p14="http://schemas.microsoft.com/office/powerpoint/2010/main" val="2798379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C1F58-A5BD-414A-BC41-1266F2A7363E}"/>
              </a:ext>
            </a:extLst>
          </p:cNvPr>
          <p:cNvSpPr>
            <a:spLocks noGrp="1"/>
          </p:cNvSpPr>
          <p:nvPr>
            <p:ph type="title"/>
          </p:nvPr>
        </p:nvSpPr>
        <p:spPr>
          <a:xfrm>
            <a:off x="677334" y="609600"/>
            <a:ext cx="8596668" cy="1320800"/>
          </a:xfrm>
        </p:spPr>
        <p:txBody>
          <a:bodyPr anchor="t">
            <a:normAutofit/>
          </a:bodyPr>
          <a:lstStyle/>
          <a:p>
            <a:r>
              <a:rPr lang="en-US" dirty="0"/>
              <a:t>Exploratory Data Analysis</a:t>
            </a:r>
            <a:br>
              <a:rPr lang="en-US" dirty="0"/>
            </a:br>
            <a:r>
              <a:rPr lang="en-US" dirty="0"/>
              <a:t>Object distribution over the </a:t>
            </a:r>
            <a:r>
              <a:rPr lang="en-US" dirty="0" err="1"/>
              <a:t>TFRecords</a:t>
            </a:r>
            <a:endParaRPr lang="en-US" dirty="0"/>
          </a:p>
        </p:txBody>
      </p:sp>
      <p:sp>
        <p:nvSpPr>
          <p:cNvPr id="6" name="Content Placeholder 5">
            <a:extLst>
              <a:ext uri="{FF2B5EF4-FFF2-40B4-BE49-F238E27FC236}">
                <a16:creationId xmlns:a16="http://schemas.microsoft.com/office/drawing/2014/main" id="{74E76783-33CA-E045-A5FF-8AF7F3052FC4}"/>
              </a:ext>
            </a:extLst>
          </p:cNvPr>
          <p:cNvSpPr>
            <a:spLocks noGrp="1"/>
          </p:cNvSpPr>
          <p:nvPr>
            <p:ph idx="1"/>
          </p:nvPr>
        </p:nvSpPr>
        <p:spPr>
          <a:xfrm>
            <a:off x="6336287" y="2160589"/>
            <a:ext cx="2934714" cy="3880773"/>
          </a:xfrm>
        </p:spPr>
        <p:txBody>
          <a:bodyPr>
            <a:normAutofit fontScale="92500" lnSpcReduction="20000"/>
          </a:bodyPr>
          <a:lstStyle/>
          <a:p>
            <a:r>
              <a:rPr lang="en-US" dirty="0"/>
              <a:t>The figure shows the distribution of the objects that can be detected for all </a:t>
            </a:r>
            <a:r>
              <a:rPr lang="en-US" dirty="0" err="1"/>
              <a:t>TFRecords</a:t>
            </a:r>
            <a:r>
              <a:rPr lang="en-US" dirty="0"/>
              <a:t> available</a:t>
            </a:r>
          </a:p>
          <a:p>
            <a:r>
              <a:rPr lang="en-US" dirty="0"/>
              <a:t>It can clearly be observed that the #vehicles is widely distributed, whereas many frames do not have any cyclists or pedestrians</a:t>
            </a:r>
          </a:p>
          <a:p>
            <a:r>
              <a:rPr lang="en-US" dirty="0"/>
              <a:t>The resulting split should try to cover these distributions as well</a:t>
            </a:r>
          </a:p>
        </p:txBody>
      </p:sp>
      <p:sp>
        <p:nvSpPr>
          <p:cNvPr id="8" name="Rectangle 7">
            <a:extLst>
              <a:ext uri="{FF2B5EF4-FFF2-40B4-BE49-F238E27FC236}">
                <a16:creationId xmlns:a16="http://schemas.microsoft.com/office/drawing/2014/main" id="{F6916846-AC9B-B74A-987B-C6A6932E679F}"/>
              </a:ext>
            </a:extLst>
          </p:cNvPr>
          <p:cNvSpPr/>
          <p:nvPr/>
        </p:nvSpPr>
        <p:spPr>
          <a:xfrm>
            <a:off x="0" y="6146358"/>
            <a:ext cx="12192000" cy="3737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Cars are well represented in the dataset. Cyclists and Pedestrians are less present</a:t>
            </a:r>
          </a:p>
        </p:txBody>
      </p:sp>
      <p:pic>
        <p:nvPicPr>
          <p:cNvPr id="3" name="Picture 2">
            <a:extLst>
              <a:ext uri="{FF2B5EF4-FFF2-40B4-BE49-F238E27FC236}">
                <a16:creationId xmlns:a16="http://schemas.microsoft.com/office/drawing/2014/main" id="{E5E4207F-B4F1-C54F-BD1F-C42439BD86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1814" y="1679575"/>
            <a:ext cx="4491599" cy="44667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12083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3C535623-0471-3F4B-BCCC-C7BADBACADCB}"/>
              </a:ext>
            </a:extLst>
          </p:cNvPr>
          <p:cNvSpPr>
            <a:spLocks noGrp="1"/>
          </p:cNvSpPr>
          <p:nvPr>
            <p:ph idx="1"/>
          </p:nvPr>
        </p:nvSpPr>
        <p:spPr>
          <a:xfrm>
            <a:off x="685167" y="2160589"/>
            <a:ext cx="3720916" cy="3560733"/>
          </a:xfrm>
        </p:spPr>
        <p:txBody>
          <a:bodyPr>
            <a:normAutofit/>
          </a:bodyPr>
          <a:lstStyle/>
          <a:p>
            <a:r>
              <a:rPr lang="en-US" dirty="0"/>
              <a:t>From the calculated perceived brightness, we can clearly identify what images have been taken during the day or night.</a:t>
            </a:r>
          </a:p>
          <a:p>
            <a:r>
              <a:rPr lang="en-US" dirty="0"/>
              <a:t>We want to take this into consideration when training the model. Otherwise, there is the risk of underperforming in night scenarios</a:t>
            </a:r>
          </a:p>
        </p:txBody>
      </p:sp>
      <p:pic>
        <p:nvPicPr>
          <p:cNvPr id="23" name="Picture 2">
            <a:extLst>
              <a:ext uri="{FF2B5EF4-FFF2-40B4-BE49-F238E27FC236}">
                <a16:creationId xmlns:a16="http://schemas.microsoft.com/office/drawing/2014/main" id="{442E89AF-4828-B84D-BCAC-5EEF1BDB65A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46399" y="1783213"/>
            <a:ext cx="4602747" cy="3452060"/>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88EF961D-EA32-FB4D-9195-60FF9788B88B}"/>
              </a:ext>
            </a:extLst>
          </p:cNvPr>
          <p:cNvSpPr txBox="1"/>
          <p:nvPr/>
        </p:nvSpPr>
        <p:spPr>
          <a:xfrm>
            <a:off x="4350327" y="942109"/>
            <a:ext cx="184731" cy="369332"/>
          </a:xfrm>
          <a:prstGeom prst="rect">
            <a:avLst/>
          </a:prstGeom>
          <a:noFill/>
        </p:spPr>
        <p:txBody>
          <a:bodyPr wrap="none" rtlCol="0">
            <a:spAutoFit/>
          </a:bodyPr>
          <a:lstStyle/>
          <a:p>
            <a:endParaRPr lang="en-US" dirty="0"/>
          </a:p>
        </p:txBody>
      </p:sp>
      <p:sp>
        <p:nvSpPr>
          <p:cNvPr id="25" name="Title 1">
            <a:extLst>
              <a:ext uri="{FF2B5EF4-FFF2-40B4-BE49-F238E27FC236}">
                <a16:creationId xmlns:a16="http://schemas.microsoft.com/office/drawing/2014/main" id="{82F5AB9B-9AF4-6847-8675-BA301C834B9C}"/>
              </a:ext>
            </a:extLst>
          </p:cNvPr>
          <p:cNvSpPr txBox="1">
            <a:spLocks/>
          </p:cNvSpPr>
          <p:nvPr/>
        </p:nvSpPr>
        <p:spPr>
          <a:xfrm>
            <a:off x="677334" y="609600"/>
            <a:ext cx="8596668"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Exploratory Data Analysis</a:t>
            </a:r>
            <a:br>
              <a:rPr lang="en-US" dirty="0"/>
            </a:br>
            <a:r>
              <a:rPr lang="en-US" dirty="0"/>
              <a:t>Image Brightness (Day/Night scenes)</a:t>
            </a:r>
          </a:p>
        </p:txBody>
      </p:sp>
      <p:sp>
        <p:nvSpPr>
          <p:cNvPr id="10" name="Rectangle 9">
            <a:extLst>
              <a:ext uri="{FF2B5EF4-FFF2-40B4-BE49-F238E27FC236}">
                <a16:creationId xmlns:a16="http://schemas.microsoft.com/office/drawing/2014/main" id="{9296A8FF-976E-1C49-9630-DEDC2F6ACAC5}"/>
              </a:ext>
            </a:extLst>
          </p:cNvPr>
          <p:cNvSpPr/>
          <p:nvPr/>
        </p:nvSpPr>
        <p:spPr>
          <a:xfrm>
            <a:off x="0" y="6146358"/>
            <a:ext cx="12192000" cy="3737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great majority of the sequences are taken during the day. Only 9 out 100 were during the night</a:t>
            </a:r>
          </a:p>
        </p:txBody>
      </p:sp>
    </p:spTree>
    <p:extLst>
      <p:ext uri="{BB962C8B-B14F-4D97-AF65-F5344CB8AC3E}">
        <p14:creationId xmlns:p14="http://schemas.microsoft.com/office/powerpoint/2010/main" val="3783233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8267EEE4-6354-4F1C-9484-951F0EB92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6" y="0"/>
            <a:ext cx="121856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 name="Title 1">
            <a:extLst>
              <a:ext uri="{FF2B5EF4-FFF2-40B4-BE49-F238E27FC236}">
                <a16:creationId xmlns:a16="http://schemas.microsoft.com/office/drawing/2014/main" id="{4992E2B8-1031-AD42-9DF3-D56F70E18734}"/>
              </a:ext>
            </a:extLst>
          </p:cNvPr>
          <p:cNvSpPr>
            <a:spLocks noGrp="1"/>
          </p:cNvSpPr>
          <p:nvPr>
            <p:ph type="title"/>
          </p:nvPr>
        </p:nvSpPr>
        <p:spPr>
          <a:xfrm>
            <a:off x="989768" y="609600"/>
            <a:ext cx="5498361" cy="1320800"/>
          </a:xfrm>
        </p:spPr>
        <p:txBody>
          <a:bodyPr anchor="ctr">
            <a:normAutofit/>
          </a:bodyPr>
          <a:lstStyle/>
          <a:p>
            <a:r>
              <a:rPr lang="en-US" dirty="0"/>
              <a:t>Split Creation</a:t>
            </a:r>
          </a:p>
        </p:txBody>
      </p:sp>
      <p:sp>
        <p:nvSpPr>
          <p:cNvPr id="193" name="Isosceles Triangle 192">
            <a:extLst>
              <a:ext uri="{FF2B5EF4-FFF2-40B4-BE49-F238E27FC236}">
                <a16:creationId xmlns:a16="http://schemas.microsoft.com/office/drawing/2014/main" id="{0E5A83F9-E6B8-40BD-9C0D-9A6F156507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rgbClr val="554B3C">
              <a:alpha val="85000"/>
            </a:srgb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3A2D06B8-0164-F840-9615-B3146189AC16}"/>
              </a:ext>
            </a:extLst>
          </p:cNvPr>
          <p:cNvSpPr>
            <a:spLocks noGrp="1"/>
          </p:cNvSpPr>
          <p:nvPr>
            <p:ph idx="1"/>
          </p:nvPr>
        </p:nvSpPr>
        <p:spPr>
          <a:xfrm>
            <a:off x="989770" y="2160589"/>
            <a:ext cx="5549732" cy="3880773"/>
          </a:xfrm>
        </p:spPr>
        <p:txBody>
          <a:bodyPr>
            <a:normAutofit/>
          </a:bodyPr>
          <a:lstStyle/>
          <a:p>
            <a:pPr>
              <a:lnSpc>
                <a:spcPct val="90000"/>
              </a:lnSpc>
            </a:pPr>
            <a:r>
              <a:rPr lang="en-US" dirty="0"/>
              <a:t>For the creation of the different splits, we will take the classical splitting approach of 60/20/20 and evaluate whether we get similar probability densities for the classes that we evaluated before. This split can be chosen as we have a fairly large number of measurements</a:t>
            </a:r>
          </a:p>
          <a:p>
            <a:pPr>
              <a:lnSpc>
                <a:spcPct val="90000"/>
              </a:lnSpc>
            </a:pPr>
            <a:endParaRPr lang="en-US" dirty="0"/>
          </a:p>
          <a:p>
            <a:pPr>
              <a:lnSpc>
                <a:spcPct val="90000"/>
              </a:lnSpc>
            </a:pPr>
            <a:r>
              <a:rPr lang="en-US" dirty="0"/>
              <a:t>From the probability distributions it can be observed that the shuffle procedure create similar datasets for training, validation and test. It will be necessary to evaluate later, whether it is sufficient or if we must make use of data augmentation to increase the features that are currently under-represented</a:t>
            </a:r>
          </a:p>
        </p:txBody>
      </p:sp>
      <p:pic>
        <p:nvPicPr>
          <p:cNvPr id="3076" name="Picture 4" descr="Chart, histogram&#10;&#10;Description automatically generated">
            <a:extLst>
              <a:ext uri="{FF2B5EF4-FFF2-40B4-BE49-F238E27FC236}">
                <a16:creationId xmlns:a16="http://schemas.microsoft.com/office/drawing/2014/main" id="{851291C0-7D81-7F46-BB93-2490B8E12CF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77" r="-3" b="-3"/>
          <a:stretch/>
        </p:blipFill>
        <p:spPr bwMode="auto">
          <a:xfrm>
            <a:off x="7531482" y="10"/>
            <a:ext cx="4657341" cy="3448414"/>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Chart, histogram&#10;&#10;Description automatically generated">
            <a:extLst>
              <a:ext uri="{FF2B5EF4-FFF2-40B4-BE49-F238E27FC236}">
                <a16:creationId xmlns:a16="http://schemas.microsoft.com/office/drawing/2014/main" id="{971C6E5A-4699-3140-8741-A95FCF38B41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7" t="254" r="-190" b="244"/>
          <a:stretch/>
        </p:blipFill>
        <p:spPr bwMode="auto">
          <a:xfrm>
            <a:off x="7534773" y="3220968"/>
            <a:ext cx="4657341" cy="3537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2827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6679A-7E33-A746-8C3C-B8DADD187F43}"/>
              </a:ext>
            </a:extLst>
          </p:cNvPr>
          <p:cNvSpPr>
            <a:spLocks noGrp="1"/>
          </p:cNvSpPr>
          <p:nvPr>
            <p:ph type="title"/>
          </p:nvPr>
        </p:nvSpPr>
        <p:spPr/>
        <p:txBody>
          <a:bodyPr/>
          <a:lstStyle/>
          <a:p>
            <a:r>
              <a:rPr lang="en-US" dirty="0"/>
              <a:t>Bounding Boxes Ratio</a:t>
            </a:r>
          </a:p>
        </p:txBody>
      </p:sp>
      <p:pic>
        <p:nvPicPr>
          <p:cNvPr id="2050" name="Picture 2">
            <a:extLst>
              <a:ext uri="{FF2B5EF4-FFF2-40B4-BE49-F238E27FC236}">
                <a16:creationId xmlns:a16="http://schemas.microsoft.com/office/drawing/2014/main" id="{1683E635-850D-2C40-8C64-707BDF132FF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6554" y="1854463"/>
            <a:ext cx="7354915" cy="3881437"/>
          </a:xfrm>
          <a:prstGeom prst="rect">
            <a:avLst/>
          </a:prstGeom>
          <a:noFill/>
          <a:extLst>
            <a:ext uri="{909E8E84-426E-40DD-AFC4-6F175D3DCCD1}">
              <a14:hiddenFill xmlns:a14="http://schemas.microsoft.com/office/drawing/2010/main">
                <a:solidFill>
                  <a:srgbClr val="FFFFFF"/>
                </a:solidFill>
              </a14:hiddenFill>
            </a:ext>
          </a:extLst>
        </p:spPr>
      </p:pic>
      <p:pic>
        <p:nvPicPr>
          <p:cNvPr id="4" name="Grafik 3">
            <a:extLst>
              <a:ext uri="{FF2B5EF4-FFF2-40B4-BE49-F238E27FC236}">
                <a16:creationId xmlns:a16="http://schemas.microsoft.com/office/drawing/2014/main" id="{8AE4C517-19CE-42CB-9BEA-BCA2222B557D}"/>
              </a:ext>
            </a:extLst>
          </p:cNvPr>
          <p:cNvPicPr>
            <a:picLocks noChangeAspect="1"/>
          </p:cNvPicPr>
          <p:nvPr/>
        </p:nvPicPr>
        <p:blipFill>
          <a:blip r:embed="rId3"/>
          <a:stretch>
            <a:fillRect/>
          </a:stretch>
        </p:blipFill>
        <p:spPr>
          <a:xfrm>
            <a:off x="8657589" y="2649904"/>
            <a:ext cx="2641579" cy="1846958"/>
          </a:xfrm>
          <a:prstGeom prst="rect">
            <a:avLst/>
          </a:prstGeom>
        </p:spPr>
      </p:pic>
      <p:sp>
        <p:nvSpPr>
          <p:cNvPr id="6" name="Rectangle 9">
            <a:extLst>
              <a:ext uri="{FF2B5EF4-FFF2-40B4-BE49-F238E27FC236}">
                <a16:creationId xmlns:a16="http://schemas.microsoft.com/office/drawing/2014/main" id="{78E3A3EC-9646-4DE5-92E4-4DDCA2AEA83D}"/>
              </a:ext>
            </a:extLst>
          </p:cNvPr>
          <p:cNvSpPr/>
          <p:nvPr/>
        </p:nvSpPr>
        <p:spPr>
          <a:xfrm>
            <a:off x="0" y="6146358"/>
            <a:ext cx="12192000" cy="3737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pre-defined aspect ratios are a good starting point and don’t seem to require tweaking</a:t>
            </a:r>
          </a:p>
        </p:txBody>
      </p:sp>
    </p:spTree>
    <p:extLst>
      <p:ext uri="{BB962C8B-B14F-4D97-AF65-F5344CB8AC3E}">
        <p14:creationId xmlns:p14="http://schemas.microsoft.com/office/powerpoint/2010/main" val="4147636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7C571-012D-404F-8B40-6867118D0AAE}"/>
              </a:ext>
            </a:extLst>
          </p:cNvPr>
          <p:cNvSpPr>
            <a:spLocks noGrp="1"/>
          </p:cNvSpPr>
          <p:nvPr>
            <p:ph type="title"/>
          </p:nvPr>
        </p:nvSpPr>
        <p:spPr>
          <a:xfrm>
            <a:off x="677334" y="609600"/>
            <a:ext cx="8596668" cy="663615"/>
          </a:xfrm>
        </p:spPr>
        <p:txBody>
          <a:bodyPr>
            <a:normAutofit/>
          </a:bodyPr>
          <a:lstStyle/>
          <a:p>
            <a:r>
              <a:rPr lang="en-US" sz="2800" dirty="0"/>
              <a:t>Training of Reference Model: Evolution of Loss</a:t>
            </a:r>
          </a:p>
        </p:txBody>
      </p:sp>
      <p:grpSp>
        <p:nvGrpSpPr>
          <p:cNvPr id="19" name="Gruppieren 18">
            <a:extLst>
              <a:ext uri="{FF2B5EF4-FFF2-40B4-BE49-F238E27FC236}">
                <a16:creationId xmlns:a16="http://schemas.microsoft.com/office/drawing/2014/main" id="{D6AC2A1A-ABD3-4A79-8F83-BE10F3597310}"/>
              </a:ext>
            </a:extLst>
          </p:cNvPr>
          <p:cNvGrpSpPr/>
          <p:nvPr/>
        </p:nvGrpSpPr>
        <p:grpSpPr>
          <a:xfrm>
            <a:off x="804675" y="1110849"/>
            <a:ext cx="9524733" cy="4852607"/>
            <a:chOff x="339524" y="1146630"/>
            <a:chExt cx="9524733" cy="4852607"/>
          </a:xfrm>
        </p:grpSpPr>
        <p:pic>
          <p:nvPicPr>
            <p:cNvPr id="8" name="Grafik 7">
              <a:extLst>
                <a:ext uri="{FF2B5EF4-FFF2-40B4-BE49-F238E27FC236}">
                  <a16:creationId xmlns:a16="http://schemas.microsoft.com/office/drawing/2014/main" id="{65907B2E-49F1-452A-AC19-1B11DC609124}"/>
                </a:ext>
              </a:extLst>
            </p:cNvPr>
            <p:cNvPicPr>
              <a:picLocks noChangeAspect="1"/>
            </p:cNvPicPr>
            <p:nvPr/>
          </p:nvPicPr>
          <p:blipFill>
            <a:blip r:embed="rId2"/>
            <a:stretch>
              <a:fillRect/>
            </a:stretch>
          </p:blipFill>
          <p:spPr>
            <a:xfrm>
              <a:off x="339524" y="1146630"/>
              <a:ext cx="9524733" cy="4852607"/>
            </a:xfrm>
            <a:prstGeom prst="rect">
              <a:avLst/>
            </a:prstGeom>
          </p:spPr>
        </p:pic>
        <p:pic>
          <p:nvPicPr>
            <p:cNvPr id="17" name="Grafik 16">
              <a:extLst>
                <a:ext uri="{FF2B5EF4-FFF2-40B4-BE49-F238E27FC236}">
                  <a16:creationId xmlns:a16="http://schemas.microsoft.com/office/drawing/2014/main" id="{A906F8F7-84B0-4CA5-B973-D6D3A284C076}"/>
                </a:ext>
              </a:extLst>
            </p:cNvPr>
            <p:cNvPicPr>
              <a:picLocks noChangeAspect="1"/>
            </p:cNvPicPr>
            <p:nvPr/>
          </p:nvPicPr>
          <p:blipFill>
            <a:blip r:embed="rId3"/>
            <a:stretch>
              <a:fillRect/>
            </a:stretch>
          </p:blipFill>
          <p:spPr>
            <a:xfrm>
              <a:off x="6686247" y="3609219"/>
              <a:ext cx="3086705" cy="2386238"/>
            </a:xfrm>
            <a:prstGeom prst="rect">
              <a:avLst/>
            </a:prstGeom>
          </p:spPr>
        </p:pic>
      </p:grpSp>
      <p:sp>
        <p:nvSpPr>
          <p:cNvPr id="20" name="Rectangle 9">
            <a:extLst>
              <a:ext uri="{FF2B5EF4-FFF2-40B4-BE49-F238E27FC236}">
                <a16:creationId xmlns:a16="http://schemas.microsoft.com/office/drawing/2014/main" id="{7F5EFA06-C8C9-43EB-8A8A-0A050A2EDBF7}"/>
              </a:ext>
            </a:extLst>
          </p:cNvPr>
          <p:cNvSpPr/>
          <p:nvPr/>
        </p:nvSpPr>
        <p:spPr>
          <a:xfrm>
            <a:off x="0" y="6146358"/>
            <a:ext cx="12192000" cy="3737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huge losses are an indication that the learning value is too high!</a:t>
            </a:r>
          </a:p>
        </p:txBody>
      </p:sp>
    </p:spTree>
    <p:extLst>
      <p:ext uri="{BB962C8B-B14F-4D97-AF65-F5344CB8AC3E}">
        <p14:creationId xmlns:p14="http://schemas.microsoft.com/office/powerpoint/2010/main" val="2308995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7C571-012D-404F-8B40-6867118D0AAE}"/>
              </a:ext>
            </a:extLst>
          </p:cNvPr>
          <p:cNvSpPr>
            <a:spLocks noGrp="1"/>
          </p:cNvSpPr>
          <p:nvPr>
            <p:ph type="title"/>
          </p:nvPr>
        </p:nvSpPr>
        <p:spPr>
          <a:xfrm>
            <a:off x="677334" y="609600"/>
            <a:ext cx="8596668" cy="663615"/>
          </a:xfrm>
        </p:spPr>
        <p:txBody>
          <a:bodyPr>
            <a:normAutofit fontScale="90000"/>
          </a:bodyPr>
          <a:lstStyle/>
          <a:p>
            <a:r>
              <a:rPr lang="en-US" sz="2800" dirty="0"/>
              <a:t>Training of Optimized Model: Changes to the configuration</a:t>
            </a:r>
          </a:p>
        </p:txBody>
      </p:sp>
      <p:sp>
        <p:nvSpPr>
          <p:cNvPr id="16" name="Content Placeholder 2">
            <a:extLst>
              <a:ext uri="{FF2B5EF4-FFF2-40B4-BE49-F238E27FC236}">
                <a16:creationId xmlns:a16="http://schemas.microsoft.com/office/drawing/2014/main" id="{1B5CD03B-5DF1-4778-AF52-0287BA81CA41}"/>
              </a:ext>
            </a:extLst>
          </p:cNvPr>
          <p:cNvSpPr>
            <a:spLocks noGrp="1"/>
          </p:cNvSpPr>
          <p:nvPr>
            <p:ph idx="1"/>
          </p:nvPr>
        </p:nvSpPr>
        <p:spPr>
          <a:xfrm>
            <a:off x="677334" y="2160589"/>
            <a:ext cx="8596668" cy="3880773"/>
          </a:xfrm>
        </p:spPr>
        <p:txBody>
          <a:bodyPr/>
          <a:lstStyle/>
          <a:p>
            <a:r>
              <a:rPr lang="en-US" dirty="0"/>
              <a:t>The following changes were done to improve the performance of the model:</a:t>
            </a:r>
          </a:p>
          <a:p>
            <a:pPr lvl="1"/>
            <a:r>
              <a:rPr lang="en-US" dirty="0"/>
              <a:t>Reduced the learning rate to avoid wrong learning of the model </a:t>
            </a:r>
            <a:r>
              <a:rPr lang="en-US" dirty="0">
                <a:sym typeface="Wingdings" panose="05000000000000000000" pitchFamily="2" charset="2"/>
              </a:rPr>
              <a:t> large</a:t>
            </a:r>
            <a:r>
              <a:rPr lang="en-US" dirty="0"/>
              <a:t> losses</a:t>
            </a:r>
          </a:p>
          <a:p>
            <a:pPr lvl="1"/>
            <a:r>
              <a:rPr lang="en-US" dirty="0"/>
              <a:t>Change of the optimization algorithm to ADAM</a:t>
            </a:r>
          </a:p>
          <a:p>
            <a:pPr lvl="1"/>
            <a:r>
              <a:rPr lang="en-US" dirty="0"/>
              <a:t>Include augmentations</a:t>
            </a:r>
          </a:p>
          <a:p>
            <a:pPr lvl="2"/>
            <a:r>
              <a:rPr lang="en-US" dirty="0" err="1"/>
              <a:t>random_rgb_to_gray</a:t>
            </a:r>
            <a:endParaRPr lang="en-US" dirty="0"/>
          </a:p>
          <a:p>
            <a:pPr lvl="2"/>
            <a:r>
              <a:rPr lang="en-US" dirty="0" err="1"/>
              <a:t>random_adjust_brightness</a:t>
            </a:r>
            <a:endParaRPr lang="en-US" dirty="0"/>
          </a:p>
          <a:p>
            <a:pPr lvl="2"/>
            <a:r>
              <a:rPr lang="en-US" dirty="0" err="1"/>
              <a:t>random_adjust_contrast</a:t>
            </a:r>
            <a:endParaRPr lang="en-US" dirty="0"/>
          </a:p>
          <a:p>
            <a:pPr lvl="2"/>
            <a:r>
              <a:rPr lang="en-US" dirty="0" err="1"/>
              <a:t>random_adjust_saturation</a:t>
            </a:r>
            <a:endParaRPr lang="en-US" dirty="0"/>
          </a:p>
        </p:txBody>
      </p:sp>
    </p:spTree>
    <p:extLst>
      <p:ext uri="{BB962C8B-B14F-4D97-AF65-F5344CB8AC3E}">
        <p14:creationId xmlns:p14="http://schemas.microsoft.com/office/powerpoint/2010/main" val="2020098438"/>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0</TotalTime>
  <Words>658</Words>
  <Application>Microsoft Office PowerPoint</Application>
  <PresentationFormat>Breitbild</PresentationFormat>
  <Paragraphs>56</Paragraphs>
  <Slides>13</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13</vt:i4>
      </vt:variant>
    </vt:vector>
  </HeadingPairs>
  <TitlesOfParts>
    <vt:vector size="17" baseType="lpstr">
      <vt:lpstr>Arial</vt:lpstr>
      <vt:lpstr>Trebuchet MS</vt:lpstr>
      <vt:lpstr>Wingdings 3</vt:lpstr>
      <vt:lpstr>Facet</vt:lpstr>
      <vt:lpstr>Object Detection in an Urban Environment</vt:lpstr>
      <vt:lpstr>Index</vt:lpstr>
      <vt:lpstr>Project Overview</vt:lpstr>
      <vt:lpstr>Exploratory Data Analysis Object distribution over the TFRecords</vt:lpstr>
      <vt:lpstr>PowerPoint-Präsentation</vt:lpstr>
      <vt:lpstr>Split Creation</vt:lpstr>
      <vt:lpstr>Bounding Boxes Ratio</vt:lpstr>
      <vt:lpstr>Training of Reference Model: Evolution of Loss</vt:lpstr>
      <vt:lpstr>Training of Optimized Model: Changes to the configuration</vt:lpstr>
      <vt:lpstr>Training of Optimized Model: Evolution of Loss</vt:lpstr>
      <vt:lpstr>Further Possible Improvements </vt:lpstr>
      <vt:lpstr>Backup</vt:lpstr>
      <vt:lpstr>Optimized Model Evaluation - Tensorboard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Detection in an Urban Environment</dc:title>
  <dc:creator>Andres Murube Lindahl</dc:creator>
  <cp:lastModifiedBy>Andres Murube Lindahl</cp:lastModifiedBy>
  <cp:revision>9</cp:revision>
  <dcterms:created xsi:type="dcterms:W3CDTF">2021-10-09T08:46:37Z</dcterms:created>
  <dcterms:modified xsi:type="dcterms:W3CDTF">2022-02-05T13:09:29Z</dcterms:modified>
</cp:coreProperties>
</file>

<file path=docProps/thumbnail.jpeg>
</file>